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20040" y="290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49876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75752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19500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2004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75752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19500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20040" y="837720"/>
            <a:ext cx="4251600" cy="39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425160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20040" y="180000"/>
            <a:ext cx="425160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20040" y="837720"/>
            <a:ext cx="4251600" cy="39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249876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0040" y="290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249876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75752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3195000" y="83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32004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175752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3195000" y="2907720"/>
            <a:ext cx="136872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425160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0040" y="180000"/>
            <a:ext cx="425160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396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498760" y="290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498760" y="837720"/>
            <a:ext cx="207468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20040" y="2907720"/>
            <a:ext cx="42516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727880" y="0"/>
            <a:ext cx="4416120" cy="5156280"/>
          </a:xfrm>
          <a:prstGeom prst="rect">
            <a:avLst/>
          </a:prstGeom>
          <a:solidFill>
            <a:srgbClr val="399f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36760" y="257040"/>
            <a:ext cx="3649680" cy="179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03E00E-2E6E-404B-B3AC-80677FE092C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20040" y="180000"/>
            <a:ext cx="4251600" cy="46202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7769520" y="4816440"/>
            <a:ext cx="103392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0040" y="180000"/>
            <a:ext cx="425160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20040" y="837720"/>
            <a:ext cx="4251600" cy="39625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503BAC0-40C4-4FA6-9417-CA5D2D20F0BE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0" y="4800600"/>
            <a:ext cx="9143640" cy="3427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" name="Group 5"/>
          <p:cNvGrpSpPr/>
          <p:nvPr/>
        </p:nvGrpSpPr>
        <p:grpSpPr>
          <a:xfrm>
            <a:off x="0" y="4800600"/>
            <a:ext cx="9143640" cy="342720"/>
            <a:chOff x="0" y="4800600"/>
            <a:chExt cx="9143640" cy="342720"/>
          </a:xfrm>
        </p:grpSpPr>
        <p:sp>
          <p:nvSpPr>
            <p:cNvPr id="46" name="CustomShape 6"/>
            <p:cNvSpPr/>
            <p:nvPr/>
          </p:nvSpPr>
          <p:spPr>
            <a:xfrm>
              <a:off x="0" y="4800600"/>
              <a:ext cx="9143640" cy="342720"/>
            </a:xfrm>
            <a:prstGeom prst="rect">
              <a:avLst/>
            </a:prstGeom>
            <a:solidFill>
              <a:srgbClr val="399f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7769520" y="4816440"/>
              <a:ext cx="1033920" cy="316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36760" y="257040"/>
            <a:ext cx="3649680" cy="17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Raleway"/>
                <a:ea typeface="Raleway"/>
              </a:rPr>
              <a:t>Intro to Probability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0" y="0"/>
            <a:ext cx="4571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81;p10" descr=""/>
          <p:cNvPicPr/>
          <p:nvPr/>
        </p:nvPicPr>
        <p:blipFill>
          <a:blip r:embed="rId1"/>
          <a:srcRect l="0" t="0" r="0" b="15624"/>
          <a:stretch/>
        </p:blipFill>
        <p:spPr>
          <a:xfrm>
            <a:off x="0" y="-6840"/>
            <a:ext cx="4571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20040" y="180000"/>
            <a:ext cx="42516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Learning Objectives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20040" y="837720"/>
            <a:ext cx="4251600" cy="3962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Be able to distinguish if sets are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joint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or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disjoint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via Venn diagrams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Be able to identify 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union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and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intersection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of two sets via Venn diagrams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Venn diagrams are used to visualize sets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11760" y="1152360"/>
            <a:ext cx="50288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Denote 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as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.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an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in the sample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a subset of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sample space not contained within A, i.e.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 - 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, is the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complement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of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Example: 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represent a coin flip. If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represents heads, then the complement of A represents not heads, i.e. tails.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46;p20" descr=""/>
          <p:cNvPicPr/>
          <p:nvPr/>
        </p:nvPicPr>
        <p:blipFill>
          <a:blip r:embed="rId1"/>
          <a:stretch/>
        </p:blipFill>
        <p:spPr>
          <a:xfrm>
            <a:off x="5484240" y="1342800"/>
            <a:ext cx="3498120" cy="303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11760" y="444960"/>
            <a:ext cx="8520120" cy="104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Disjoint sets do not have any shared elements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11760" y="1490760"/>
            <a:ext cx="5028840" cy="307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be the result of a six-sided die roll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the dice rolls {1, 2}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the dice rolls {3, 4}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C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the dice rolls {5,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A, B, and C are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disjoint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Sets that have shared elements (overlap) are called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joint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sets.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153;p21" descr=""/>
          <p:cNvPicPr/>
          <p:nvPr/>
        </p:nvPicPr>
        <p:blipFill>
          <a:blip r:embed="rId1"/>
          <a:stretch/>
        </p:blipFill>
        <p:spPr>
          <a:xfrm>
            <a:off x="5493240" y="1643400"/>
            <a:ext cx="3497760" cy="254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The union of joint sets contains all elements in either set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152360"/>
            <a:ext cx="50288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be the result of a six-sided die roll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an even number roll, i.e. {2, 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 die roll less than 4, i.e. {1, 2, 3}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the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U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 {1, 2, 3, 4, 6} and the complement of A U B is {5}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60;p22" descr=""/>
          <p:cNvPicPr/>
          <p:nvPr/>
        </p:nvPicPr>
        <p:blipFill>
          <a:blip r:embed="rId1"/>
          <a:stretch/>
        </p:blipFill>
        <p:spPr>
          <a:xfrm>
            <a:off x="5475240" y="1387800"/>
            <a:ext cx="3498120" cy="236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The intersection of joint sets contains all elements in both sets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11760" y="1152360"/>
            <a:ext cx="50288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be the result of a six-sided die roll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an even number roll, i.e. {2, 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 die roll less than 4, i.e. {1, 2, 3}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the intersection of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and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 {2}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67;p23" descr=""/>
          <p:cNvPicPr/>
          <p:nvPr/>
        </p:nvPicPr>
        <p:blipFill>
          <a:blip r:embed="rId1"/>
          <a:stretch/>
        </p:blipFill>
        <p:spPr>
          <a:xfrm>
            <a:off x="5502240" y="1490760"/>
            <a:ext cx="3498120" cy="216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444960"/>
            <a:ext cx="8520120" cy="104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The difference of joint sets, </a:t>
            </a:r>
            <a:r>
              <a:rPr b="0" i="1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A - B</a:t>
            </a: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, contains the elements of </a:t>
            </a:r>
            <a:r>
              <a:rPr b="0" i="1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A</a:t>
            </a: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 that are not in </a:t>
            </a:r>
            <a:r>
              <a:rPr b="0" i="1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11760" y="1490760"/>
            <a:ext cx="5028840" cy="307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be the result of a six-sided die roll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an even number roll, i.e. {2, 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a die roll less than 4, i.e. {1, 2, 3}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 - 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 {4,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74;p24" descr=""/>
          <p:cNvPicPr/>
          <p:nvPr/>
        </p:nvPicPr>
        <p:blipFill>
          <a:blip r:embed="rId1"/>
          <a:stretch/>
        </p:blipFill>
        <p:spPr>
          <a:xfrm>
            <a:off x="5484240" y="1490760"/>
            <a:ext cx="3497760" cy="254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36760" y="257040"/>
            <a:ext cx="3649680" cy="368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Raleway"/>
                <a:ea typeface="Raleway"/>
              </a:rPr>
              <a:t>Probability and Unions of Events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0" y="0"/>
            <a:ext cx="4571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 rot="10800000">
            <a:off x="360" y="0"/>
            <a:ext cx="4569480" cy="51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Google Shape;182;p25" descr=""/>
          <p:cNvPicPr/>
          <p:nvPr/>
        </p:nvPicPr>
        <p:blipFill>
          <a:blip r:embed="rId1"/>
          <a:srcRect l="0" t="0" r="0" b="15624"/>
          <a:stretch/>
        </p:blipFill>
        <p:spPr>
          <a:xfrm>
            <a:off x="0" y="-6840"/>
            <a:ext cx="4571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20040" y="180000"/>
            <a:ext cx="42516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Learning Objectives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320040" y="837720"/>
            <a:ext cx="4251600" cy="3962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Recognize that probabilities only consists of numbers between 0 and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Be able to calculate probabilities for unions of joint and disjoint events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What is probability?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probability of an event A happening is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P(A) = Number of ways event A can happen / Total number of possible outcomes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Probabilities fall between 0 and 1.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Probability for Unions of Events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11760" y="1091880"/>
            <a:ext cx="8520120" cy="295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Given two events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and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, the probability of either happening, i.e. their union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P(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or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) = P(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) + P(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) - P(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and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36760" y="257040"/>
            <a:ext cx="3649680" cy="31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Raleway"/>
                <a:ea typeface="Raleway"/>
              </a:rPr>
              <a:t>Experiments and Events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0" y="0"/>
            <a:ext cx="4571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 rot="10800000">
            <a:off x="360" y="0"/>
            <a:ext cx="4569480" cy="51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Google Shape;89;p11" descr=""/>
          <p:cNvPicPr/>
          <p:nvPr/>
        </p:nvPicPr>
        <p:blipFill>
          <a:blip r:embed="rId1"/>
          <a:srcRect l="0" t="0" r="0" b="15624"/>
          <a:stretch/>
        </p:blipFill>
        <p:spPr>
          <a:xfrm>
            <a:off x="0" y="-6840"/>
            <a:ext cx="4571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Probability Exercise: Rolling Odd or Even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11760" y="1091880"/>
            <a:ext cx="8520120" cy="295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Given a fair six-sided die: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rolling an odd number, i.e. {1, 3, 5}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P(A) = 3/6 = 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Let </a:t>
            </a:r>
            <a:r>
              <a:rPr b="0" i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represent rolling an even number, i.e. {2, 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P(B) = 3/6 = 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Note that A and B are disjoint of each other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P(A and B) =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Then the probability of rolling an odd or even number is simply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P(A or B) = P(A) + P(B) - P(A and B) = ½ + ½ - 0 = 1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20040" y="180000"/>
            <a:ext cx="42516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Learning Objectives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20040" y="837720"/>
            <a:ext cx="4251600" cy="3962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Be able to recognize what a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Be able to recognize that an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 a subset of the sample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Data scientists run experiments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are performed following a specific process or set of rules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can be run many times and have multiple possible outcomes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Data scientists run experiments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are performed following a specific process or set of rules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can be run many times and have multiple possible outcomes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the set of all possible outcomes of an experiment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Data scientists run experiments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are performed following a specific process or set of rules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 are run many times and have multiple possible outcomes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the set of all possible outcomes of an experiment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An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a set of outcomes of an experiments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An event is a subset of the sample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Data scientists run experiments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are performed following a specific process or set of rules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Experiments are run many times and have multiple possible outcomes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the set of all possible outcomes of an experiment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An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 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is a set of outcomes of an experiments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An event is a subset of the sample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aleway"/>
                <a:ea typeface="Raleway"/>
              </a:rPr>
              <a:t>Example Experiment: Dice Rolling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Suppose a data scientist wants to record the results of rolling a six-sided die.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sample space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is {1, 2, 3, 4, 5, 6}.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for rolling an even number is {2, 4, 6}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The </a:t>
            </a:r>
            <a:r>
              <a:rPr b="1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event</a:t>
            </a:r>
            <a:r>
              <a:rPr b="0" lang="en" sz="1800" spc="-1" strike="noStrike">
                <a:solidFill>
                  <a:srgbClr val="595959"/>
                </a:solidFill>
                <a:latin typeface="Montserrat"/>
                <a:ea typeface="Montserrat"/>
              </a:rPr>
              <a:t> for rolling an odd number is {1, 3, 5}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36760" y="257040"/>
            <a:ext cx="3649680" cy="31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Raleway"/>
                <a:ea typeface="Raleway"/>
              </a:rPr>
              <a:t>Sets and Venn Diagrams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0" y="0"/>
            <a:ext cx="4571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 rot="10800000">
            <a:off x="360" y="0"/>
            <a:ext cx="4569480" cy="51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Google Shape;133;p18" descr=""/>
          <p:cNvPicPr/>
          <p:nvPr/>
        </p:nvPicPr>
        <p:blipFill>
          <a:blip r:embed="rId1"/>
          <a:srcRect l="0" t="0" r="0" b="15624"/>
          <a:stretch/>
        </p:blipFill>
        <p:spPr>
          <a:xfrm>
            <a:off x="0" y="-6840"/>
            <a:ext cx="4571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  <Words>946</Words>
  <Paragraphs>100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2021-09-17T07:07:41Z</dcterms:modified>
  <cp:revision>3</cp:revision>
  <dc:subject/>
  <dc:title>Intro to Probability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